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4" r:id="rId1"/>
  </p:sldMasterIdLst>
  <p:notesMasterIdLst>
    <p:notesMasterId r:id="rId12"/>
  </p:notesMasterIdLst>
  <p:sldIdLst>
    <p:sldId id="256" r:id="rId2"/>
    <p:sldId id="259" r:id="rId3"/>
    <p:sldId id="385" r:id="rId4"/>
    <p:sldId id="395" r:id="rId5"/>
    <p:sldId id="390" r:id="rId6"/>
    <p:sldId id="386" r:id="rId7"/>
    <p:sldId id="394" r:id="rId8"/>
    <p:sldId id="392" r:id="rId9"/>
    <p:sldId id="393" r:id="rId10"/>
    <p:sldId id="389" r:id="rId11"/>
  </p:sldIdLst>
  <p:sldSz cx="12193588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9933FF"/>
    <a:srgbClr val="00589A"/>
    <a:srgbClr val="DCBEC3"/>
    <a:srgbClr val="FFFF66"/>
    <a:srgbClr val="D6B4BA"/>
    <a:srgbClr val="48586F"/>
    <a:srgbClr val="00487E"/>
    <a:srgbClr val="004D86"/>
    <a:srgbClr val="1128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2548" autoAdjust="0"/>
  </p:normalViewPr>
  <p:slideViewPr>
    <p:cSldViewPr snapToGrid="0">
      <p:cViewPr varScale="1">
        <p:scale>
          <a:sx n="72" d="100"/>
          <a:sy n="72" d="100"/>
        </p:scale>
        <p:origin x="318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Relationship Id="rId64" Type="http://schemas.microsoft.com/office/2015/10/relationships/revisionInfo" Target="revisionInfo.xml"/></Relationships>
</file>

<file path=ppt/media/hdphoto1.wdp>
</file>

<file path=ppt/media/image1.png>
</file>

<file path=ppt/media/image2.png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請按這裡編輯備註格式</a:t>
            </a:r>
          </a:p>
        </p:txBody>
      </p:sp>
      <p:sp>
        <p:nvSpPr>
          <p:cNvPr id="9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 </a:t>
            </a:r>
          </a:p>
        </p:txBody>
      </p:sp>
      <p:sp>
        <p:nvSpPr>
          <p:cNvPr id="9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6500E7EB-A4FF-499F-92D3-98926558AF2A}" type="slidenum">
              <a:rPr lang="en-US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pPr algn="r"/>
              <a:t>‹#›</a:t>
            </a:fld>
            <a:endParaRPr lang="en-US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655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D59C6633-2AA0-49CE-BD49-38FED65C10E1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9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3908A09E-2167-40C7-B222-9D2F81D9C4F8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1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4959467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672133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979685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4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4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8818017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5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5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4171830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6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6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2110499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7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7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386096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8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8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9909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3884760" y="8685360"/>
            <a:ext cx="2966760" cy="45360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1C9F2E09-A150-44E6-90DE-30C65B5BA5ED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9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3884760" y="8685360"/>
            <a:ext cx="2968200" cy="455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r">
              <a:lnSpc>
                <a:spcPct val="100000"/>
              </a:lnSpc>
            </a:pPr>
            <a:fld id="{22473F1D-36AD-44D2-B371-9042034CA979}" type="slidenum">
              <a:rPr lang="en-US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新細明體"/>
              </a:rPr>
              <a:pPr algn="r">
                <a:lnSpc>
                  <a:spcPct val="100000"/>
                </a:lnSpc>
              </a:pPr>
              <a:t>9</a:t>
            </a:fld>
            <a:endParaRPr lang="en-US" sz="1200" b="0" strike="noStrike" spc="-1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1532052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81232" y="157018"/>
            <a:ext cx="9803277" cy="674255"/>
          </a:xfrm>
        </p:spPr>
        <p:txBody>
          <a:bodyPr/>
          <a:lstStyle>
            <a:lvl1pPr>
              <a:defRPr sz="4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945282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3588" cy="6858000"/>
          </a:xfrm>
          <a:prstGeom prst="rect">
            <a:avLst/>
          </a:prstGeom>
          <a:solidFill>
            <a:srgbClr val="48586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1963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0"/>
            <a:ext cx="12191760" cy="914040"/>
          </a:xfrm>
          <a:prstGeom prst="rect">
            <a:avLst/>
          </a:prstGeom>
          <a:solidFill>
            <a:srgbClr val="48586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11887200" y="914400"/>
            <a:ext cx="304560" cy="5943240"/>
          </a:xfrm>
          <a:prstGeom prst="rect">
            <a:avLst/>
          </a:prstGeom>
          <a:solidFill>
            <a:srgbClr val="25557B">
              <a:alpha val="51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CustomShape 3"/>
          <p:cNvSpPr/>
          <p:nvPr/>
        </p:nvSpPr>
        <p:spPr>
          <a:xfrm>
            <a:off x="-17640" y="343080"/>
            <a:ext cx="8043480" cy="678960"/>
          </a:xfrm>
          <a:custGeom>
            <a:avLst/>
            <a:gdLst/>
            <a:ahLst/>
            <a:cxnLst/>
            <a:rect l="l" t="t" r="r" b="b"/>
            <a:pathLst>
              <a:path w="3800" h="428">
                <a:moveTo>
                  <a:pt x="0" y="0"/>
                </a:moveTo>
                <a:lnTo>
                  <a:pt x="3800" y="0"/>
                </a:lnTo>
                <a:lnTo>
                  <a:pt x="3456" y="428"/>
                </a:lnTo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CustomShape 4"/>
          <p:cNvSpPr/>
          <p:nvPr/>
        </p:nvSpPr>
        <p:spPr>
          <a:xfrm>
            <a:off x="507960" y="6505560"/>
            <a:ext cx="2539800" cy="261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" name="PlaceHolder 5"/>
          <p:cNvSpPr>
            <a:spLocks noGrp="1"/>
          </p:cNvSpPr>
          <p:nvPr>
            <p:ph type="sldNum"/>
          </p:nvPr>
        </p:nvSpPr>
        <p:spPr>
          <a:xfrm>
            <a:off x="11175840" y="6505560"/>
            <a:ext cx="1112400" cy="256680"/>
          </a:xfrm>
          <a:prstGeom prst="rect">
            <a:avLst/>
          </a:prstGeom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B5092A03-71C8-4718-8E26-0BE4221803E3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‹#›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title"/>
          </p:nvPr>
        </p:nvSpPr>
        <p:spPr>
          <a:xfrm>
            <a:off x="249382" y="120600"/>
            <a:ext cx="11333617" cy="701436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GB" sz="3200" b="0" strike="noStrike" spc="-1" dirty="0" err="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請按這裡編輯題名文字格式</a:t>
            </a:r>
            <a:endParaRPr lang="en-GB" sz="32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352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8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請按這裡編輯大綱文字格式</a:t>
            </a:r>
            <a:r>
              <a:rPr lang="en-GB" sz="2800" b="0" strike="noStrike" spc="-1" dirty="0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。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4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第二個大綱層次</a:t>
            </a:r>
            <a:endParaRPr lang="en-GB" sz="24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第三個大綱層次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第四個大綱層次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第五個大綱層次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第六個大綱層次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 dirty="0" err="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第七個大綱層次</a:t>
            </a:r>
            <a:endParaRPr lang="en-GB" sz="2000" b="0" strike="noStrike" spc="-1" dirty="0">
              <a:solidFill>
                <a:srgbClr val="333333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" name="圖片 9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9192" y="166251"/>
            <a:ext cx="1602649" cy="610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433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65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n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82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3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854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286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718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31509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n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8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158620" y="1595536"/>
            <a:ext cx="11908997" cy="146490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/>
          <a:lstStyle/>
          <a:p>
            <a:pPr algn="ctr">
              <a:lnSpc>
                <a:spcPct val="100000"/>
              </a:lnSpc>
            </a:pPr>
            <a:r>
              <a:rPr lang="zh-TW" altLang="en-US" sz="8000" b="1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專題製作</a:t>
            </a:r>
          </a:p>
        </p:txBody>
      </p:sp>
      <p:sp>
        <p:nvSpPr>
          <p:cNvPr id="95" name="CustomShape 2"/>
          <p:cNvSpPr/>
          <p:nvPr/>
        </p:nvSpPr>
        <p:spPr>
          <a:xfrm>
            <a:off x="0" y="3632327"/>
            <a:ext cx="12189960" cy="7277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zh-TW" altLang="en-US" sz="4400" b="1" spc="-1" dirty="0" smtClean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中黑體"/>
              </a:rPr>
              <a:t>蔡崇煒</a:t>
            </a:r>
            <a:endParaRPr lang="en-US" altLang="zh-TW" sz="4000" b="1" strike="noStrike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/>
              <a:ea typeface="中黑體"/>
            </a:endParaRPr>
          </a:p>
          <a:p>
            <a:pPr algn="ctr">
              <a:lnSpc>
                <a:spcPct val="100000"/>
              </a:lnSpc>
            </a:pPr>
            <a:endParaRPr lang="en-US" sz="2800" b="0" strike="noStrike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1" y="5975905"/>
            <a:ext cx="2034155" cy="774409"/>
          </a:xfrm>
          <a:prstGeom prst="rect">
            <a:avLst/>
          </a:prstGeom>
        </p:spPr>
      </p:pic>
      <p:sp>
        <p:nvSpPr>
          <p:cNvPr id="6" name="CustomShape 2"/>
          <p:cNvSpPr/>
          <p:nvPr/>
        </p:nvSpPr>
        <p:spPr>
          <a:xfrm>
            <a:off x="0" y="4395623"/>
            <a:ext cx="12189960" cy="72778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zh-TW" altLang="en-US" sz="4000" b="1" spc="-1" dirty="0" smtClean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Arial Black"/>
                <a:ea typeface="中黑體"/>
              </a:rPr>
              <a:t>中山大學 資訊工程學系 </a:t>
            </a:r>
            <a:endParaRPr lang="en-US" sz="2400" b="0" strike="noStrike" spc="-1" dirty="0">
              <a:solidFill>
                <a:schemeClr val="bg1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5555272"/>
            <a:ext cx="1219358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altLang="zh-TW" sz="7200" b="1" spc="-1" dirty="0" smtClean="0">
                <a:solidFill>
                  <a:srgbClr val="FFC000"/>
                </a:solidFill>
                <a:uFill>
                  <a:solidFill>
                    <a:srgbClr val="FFFFFF"/>
                  </a:solidFill>
                </a:uFill>
                <a:latin typeface="Arial Black" panose="020B0A04020102020204" pitchFamily="34" charset="0"/>
                <a:ea typeface="中黑體"/>
              </a:rPr>
              <a:t>Q &amp; A</a:t>
            </a:r>
            <a:endParaRPr lang="zh-TW" altLang="en-US" sz="7200" b="1" spc="-1" dirty="0">
              <a:solidFill>
                <a:srgbClr val="FFC000"/>
              </a:solidFill>
              <a:uFill>
                <a:solidFill>
                  <a:srgbClr val="FFFFFF"/>
                </a:solidFill>
              </a:uFill>
              <a:latin typeface="Arial Black" panose="020B0A04020102020204" pitchFamily="34" charset="0"/>
              <a:ea typeface="中黑體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1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076" y="260436"/>
            <a:ext cx="7063436" cy="529483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62141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實施時程與課程目標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專題製作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人數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評分</a:t>
            </a:r>
            <a:r>
              <a:rPr lang="zh-TW" altLang="en-US" sz="2800" spc="-1" dirty="0">
                <a:uFill>
                  <a:solidFill>
                    <a:srgbClr val="FFFFFF"/>
                  </a:solidFill>
                </a:uFill>
              </a:rPr>
              <a:t>方式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進度報告</a:t>
            </a:r>
            <a:endParaRPr lang="en-US" altLang="zh-TW" sz="2800" spc="-1" dirty="0" smtClean="0">
              <a:uFill>
                <a:solidFill>
                  <a:srgbClr val="FFFFFF"/>
                </a:solidFill>
              </a:uFill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spc="-1" dirty="0" smtClean="0">
                <a:uFill>
                  <a:solidFill>
                    <a:srgbClr val="FFFFFF"/>
                  </a:solidFill>
                </a:uFill>
              </a:rPr>
              <a:t>上課時間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2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大綱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7659" y="1641763"/>
            <a:ext cx="3510680" cy="50707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3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個人</a:t>
            </a:r>
            <a:r>
              <a:rPr lang="zh-TW" altLang="en-US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資訊</a:t>
            </a:r>
            <a:endParaRPr lang="zh-TW" altLang="en-US" dirty="0"/>
          </a:p>
        </p:txBody>
      </p:sp>
      <p:sp>
        <p:nvSpPr>
          <p:cNvPr id="22" name="CustomShape 4"/>
          <p:cNvSpPr/>
          <p:nvPr/>
        </p:nvSpPr>
        <p:spPr>
          <a:xfrm>
            <a:off x="3873600" y="1748880"/>
            <a:ext cx="7037654" cy="4190760"/>
          </a:xfrm>
          <a:prstGeom prst="roundRect">
            <a:avLst>
              <a:gd name="adj" fmla="val 3481"/>
            </a:avLst>
          </a:prstGeom>
          <a:noFill/>
          <a:ln w="19080" cap="rnd">
            <a:solidFill>
              <a:srgbClr val="DDDDDD"/>
            </a:solidFill>
            <a:custDash>
              <a:ds d="100000" sp="100000"/>
            </a:custDash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3" name="CustomShape 5"/>
          <p:cNvSpPr/>
          <p:nvPr/>
        </p:nvSpPr>
        <p:spPr>
          <a:xfrm>
            <a:off x="4015800" y="1901520"/>
            <a:ext cx="6753600" cy="1228320"/>
          </a:xfrm>
          <a:prstGeom prst="roundRect">
            <a:avLst>
              <a:gd name="adj" fmla="val 10889"/>
            </a:avLst>
          </a:prstGeom>
          <a:solidFill>
            <a:srgbClr val="DCBEC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5" name="CustomShape 7"/>
          <p:cNvSpPr/>
          <p:nvPr/>
        </p:nvSpPr>
        <p:spPr>
          <a:xfrm>
            <a:off x="4015800" y="3226076"/>
            <a:ext cx="6753600" cy="1228320"/>
          </a:xfrm>
          <a:prstGeom prst="roundRect">
            <a:avLst>
              <a:gd name="adj" fmla="val 10889"/>
            </a:avLst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7" name="CustomShape 9"/>
          <p:cNvSpPr/>
          <p:nvPr/>
        </p:nvSpPr>
        <p:spPr>
          <a:xfrm>
            <a:off x="4015800" y="4568400"/>
            <a:ext cx="6753600" cy="1228320"/>
          </a:xfrm>
          <a:prstGeom prst="roundRect">
            <a:avLst>
              <a:gd name="adj" fmla="val 10889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9" name="CustomShape 11"/>
          <p:cNvSpPr/>
          <p:nvPr/>
        </p:nvSpPr>
        <p:spPr>
          <a:xfrm>
            <a:off x="4236120" y="3368351"/>
            <a:ext cx="6120360" cy="9797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1" strike="noStrike" spc="-1" dirty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Web: https://sites.google.com/site/cwtsai0807</a:t>
            </a:r>
            <a:r>
              <a:rPr 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/</a:t>
            </a:r>
          </a:p>
          <a:p>
            <a:pPr>
              <a:lnSpc>
                <a:spcPct val="100000"/>
              </a:lnSpc>
            </a:pPr>
            <a:endParaRPr lang="en-US" sz="2000" b="0" strike="noStrike" spc="-1" dirty="0">
              <a:uFill>
                <a:solidFill>
                  <a:srgbClr val="FFFFFF"/>
                </a:solidFill>
              </a:uFill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 dirty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FB: Chun-Wei Tsai</a:t>
            </a:r>
            <a:endParaRPr lang="en-US" sz="2000" b="0" strike="noStrike" spc="-1" dirty="0"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30" name="CustomShape 12"/>
          <p:cNvSpPr/>
          <p:nvPr/>
        </p:nvSpPr>
        <p:spPr>
          <a:xfrm>
            <a:off x="4236120" y="2267338"/>
            <a:ext cx="6080400" cy="6565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E-mail</a:t>
            </a:r>
            <a:r>
              <a:rPr lang="en-US" sz="2000" b="1" strike="noStrike" spc="-1" dirty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: </a:t>
            </a:r>
            <a:r>
              <a:rPr lang="en-US" sz="2000" b="1" spc="-1" dirty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cwtsai@mail.cse.nsysu.edu.tw</a:t>
            </a:r>
            <a:endParaRPr lang="en-US" sz="2000" b="0" strike="noStrike" spc="-1" dirty="0"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sp>
        <p:nvSpPr>
          <p:cNvPr id="31" name="CustomShape 13"/>
          <p:cNvSpPr/>
          <p:nvPr/>
        </p:nvSpPr>
        <p:spPr>
          <a:xfrm>
            <a:off x="4236120" y="4674636"/>
            <a:ext cx="6101640" cy="111200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1" strike="noStrike" spc="-1" dirty="0" err="1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辦公室</a:t>
            </a:r>
            <a:r>
              <a:rPr 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:</a:t>
            </a:r>
            <a:r>
              <a:rPr lang="zh-TW" alt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 </a:t>
            </a:r>
            <a:r>
              <a:rPr lang="zh-TW" altLang="en-US" sz="2000" b="1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電</a:t>
            </a:r>
            <a:r>
              <a:rPr lang="zh-TW" altLang="en-US" sz="2000" b="1" spc="-1" dirty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資大樓 工</a:t>
            </a:r>
            <a:r>
              <a:rPr lang="en-US" altLang="zh-TW" sz="2000" b="1" spc="-1" dirty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EC9035</a:t>
            </a:r>
            <a:r>
              <a:rPr lang="zh-TW" altLang="en-US" sz="2000" b="1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室</a:t>
            </a:r>
            <a:endParaRPr lang="en-US" altLang="zh-TW" sz="2000" b="1" spc="-1" dirty="0" smtClean="0">
              <a:uFill>
                <a:solidFill>
                  <a:srgbClr val="FFFFFF"/>
                </a:solidFill>
              </a:uFill>
              <a:latin typeface="+mj-lt"/>
              <a:ea typeface="新細明體"/>
            </a:endParaRPr>
          </a:p>
          <a:p>
            <a:pPr>
              <a:lnSpc>
                <a:spcPct val="100000"/>
              </a:lnSpc>
            </a:pPr>
            <a:endParaRPr lang="en-US" sz="2000" b="0" strike="noStrike" spc="-1" dirty="0">
              <a:uFill>
                <a:solidFill>
                  <a:srgbClr val="FFFFFF"/>
                </a:solidFill>
              </a:uFill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en-US" sz="2000" b="1" strike="noStrike" spc="-1" dirty="0" err="1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時間</a:t>
            </a:r>
            <a:r>
              <a:rPr lang="en-US" sz="2000" b="1" strike="noStrike" spc="-1" dirty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: </a:t>
            </a:r>
            <a:r>
              <a:rPr lang="en-US" sz="2000" b="1" strike="noStrike" spc="-1" dirty="0" err="1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星期</a:t>
            </a:r>
            <a:r>
              <a:rPr lang="zh-TW" alt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一</a:t>
            </a:r>
            <a:r>
              <a:rPr lang="zh-TW" altLang="en-US" sz="2000" b="1" spc="-1" dirty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及</a:t>
            </a:r>
            <a:r>
              <a:rPr lang="en-US" sz="2000" b="1" strike="noStrike" spc="-1" dirty="0" err="1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星期</a:t>
            </a:r>
            <a:r>
              <a:rPr lang="zh-TW" alt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二 早</a:t>
            </a:r>
            <a:r>
              <a:rPr 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上</a:t>
            </a:r>
            <a:r>
              <a:rPr lang="en-US" altLang="zh-TW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11</a:t>
            </a:r>
            <a:r>
              <a:rPr 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:</a:t>
            </a:r>
            <a:r>
              <a:rPr lang="en-US" altLang="zh-TW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00</a:t>
            </a:r>
            <a:r>
              <a:rPr 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-13:</a:t>
            </a:r>
            <a:r>
              <a:rPr lang="en-US" altLang="zh-TW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3</a:t>
            </a:r>
            <a:r>
              <a:rPr lang="en-US" sz="2000" b="1" strike="noStrike" spc="-1" dirty="0" smtClean="0"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0</a:t>
            </a:r>
          </a:p>
          <a:p>
            <a:pPr>
              <a:lnSpc>
                <a:spcPct val="100000"/>
              </a:lnSpc>
            </a:pPr>
            <a:r>
              <a:rPr lang="zh-TW" altLang="en-US" sz="2000" b="1" spc="-1" dirty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 </a:t>
            </a:r>
            <a:r>
              <a:rPr lang="zh-TW" altLang="en-US" sz="2000" b="1" spc="-1" dirty="0" smtClean="0">
                <a:solidFill>
                  <a:srgbClr val="808080"/>
                </a:solidFill>
                <a:uFill>
                  <a:solidFill>
                    <a:srgbClr val="FFFFFF"/>
                  </a:solidFill>
                </a:uFill>
                <a:latin typeface="+mj-lt"/>
                <a:ea typeface="新細明體"/>
              </a:rPr>
              <a:t>        </a:t>
            </a:r>
            <a:endParaRPr lang="en-US" sz="2000" b="0" strike="noStrike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  <a:latin typeface="+mj-lt"/>
            </a:endParaRPr>
          </a:p>
        </p:txBody>
      </p:sp>
      <p:pic>
        <p:nvPicPr>
          <p:cNvPr id="32" name="圖片 16"/>
          <p:cNvPicPr/>
          <p:nvPr/>
        </p:nvPicPr>
        <p:blipFill>
          <a:blip r:embed="rId3"/>
          <a:srcRect l="35064" t="11150" r="8931" b="56295"/>
          <a:stretch/>
        </p:blipFill>
        <p:spPr>
          <a:xfrm>
            <a:off x="355320" y="2102040"/>
            <a:ext cx="3391920" cy="35049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2746140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4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助教資訊</a:t>
            </a:r>
            <a:endParaRPr lang="zh-TW" altLang="en-US" dirty="0"/>
          </a:p>
        </p:txBody>
      </p:sp>
      <p:sp>
        <p:nvSpPr>
          <p:cNvPr id="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蕭哲瑋</a:t>
            </a:r>
            <a:endParaRPr lang="en-US" altLang="zh-TW" sz="2800" b="1" spc="-1" dirty="0" smtClean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bestvit999@gmail.com</a:t>
            </a:r>
            <a:endParaRPr lang="en-US" altLang="zh-TW" sz="2800" b="1" spc="-1" dirty="0" smtClean="0">
              <a:uFill>
                <a:solidFill>
                  <a:srgbClr val="FFFFFF"/>
                </a:solidFill>
              </a:uFill>
              <a:ea typeface="新細明體"/>
            </a:endParaRPr>
          </a:p>
        </p:txBody>
      </p:sp>
    </p:spTree>
    <p:extLst>
      <p:ext uri="{BB962C8B-B14F-4D97-AF65-F5344CB8AC3E}">
        <p14:creationId xmlns:p14="http://schemas.microsoft.com/office/powerpoint/2010/main" val="8206809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en-US" altLang="zh-TW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2 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月底以前學生須確定指導老師以及訂定專題製作題目，並繳交「</a:t>
            </a:r>
            <a:r>
              <a:rPr lang="zh-TW" altLang="en-US" sz="2800" b="1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專題製作</a:t>
            </a:r>
            <a:r>
              <a:rPr lang="zh-TW" altLang="en-US" sz="2800" b="1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登記表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」。</a:t>
            </a: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本學期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結束前各組繳交期中報告，並評定學期成績。</a:t>
            </a: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專題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進行期間，由各指導老師負責控管進度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。</a:t>
            </a:r>
            <a:endParaRPr lang="en-US" altLang="zh-TW" sz="2800" b="1" spc="-1" dirty="0" smtClean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b="1" spc="-1" dirty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本課程則以實作為主，</a:t>
            </a:r>
            <a:r>
              <a:rPr lang="zh-TW" altLang="en-US" sz="2800" b="1" spc="-1" dirty="0" smtClean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學生團隊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根據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自己的興趣選擇不同的專題題目與指導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教授。運用所學知識以及研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讀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專題相關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知識，最後</a:t>
            </a:r>
            <a:r>
              <a:rPr lang="zh-TW" altLang="en-US" sz="2800" b="1" spc="-1" dirty="0">
                <a:solidFill>
                  <a:srgbClr val="0070C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實作出一個可以展示的系統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，以達成理論與實務結合之教學目標。</a:t>
            </a: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b="1" spc="-1" dirty="0" smtClean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en-US" altLang="zh-TW" sz="28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5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實施時</a:t>
            </a:r>
            <a:r>
              <a:rPr lang="zh-TW" altLang="en-US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程與課程目標</a:t>
            </a:r>
            <a:endParaRPr lang="zh-TW" altLang="en-US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ea typeface="新細明體"/>
            </a:endParaRPr>
          </a:p>
        </p:txBody>
      </p:sp>
    </p:spTree>
    <p:extLst>
      <p:ext uri="{BB962C8B-B14F-4D97-AF65-F5344CB8AC3E}">
        <p14:creationId xmlns:p14="http://schemas.microsoft.com/office/powerpoint/2010/main" val="4131239602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每位老師指導學生人數以 </a:t>
            </a:r>
            <a:r>
              <a:rPr lang="en-US" altLang="zh-TW" sz="2800" b="1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2 </a:t>
            </a:r>
            <a:r>
              <a:rPr lang="zh-TW" altLang="en-US" sz="2800" b="1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至 </a:t>
            </a:r>
            <a:r>
              <a:rPr lang="en-US" altLang="zh-TW" sz="2800" b="1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6</a:t>
            </a:r>
            <a:r>
              <a:rPr lang="zh-TW" altLang="en-US" sz="2800" b="1" spc="-1" dirty="0" smtClean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人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為原則</a:t>
            </a:r>
            <a:endParaRPr lang="en-US" altLang="zh-TW" sz="2800" b="1" spc="-1" dirty="0" smtClean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每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組專題學生人數至多 </a:t>
            </a:r>
            <a:r>
              <a:rPr lang="en-US" altLang="zh-TW" sz="2800" b="1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3 </a:t>
            </a:r>
            <a:r>
              <a:rPr lang="zh-TW" altLang="en-US" sz="2800" b="1" spc="-1" dirty="0">
                <a:solidFill>
                  <a:srgbClr val="FF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人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。</a:t>
            </a:r>
            <a:endParaRPr lang="en-US" altLang="zh-TW" sz="28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6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專題製作人數</a:t>
            </a:r>
          </a:p>
        </p:txBody>
      </p:sp>
    </p:spTree>
    <p:extLst>
      <p:ext uri="{BB962C8B-B14F-4D97-AF65-F5344CB8AC3E}">
        <p14:creationId xmlns:p14="http://schemas.microsoft.com/office/powerpoint/2010/main" val="4211702518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進度報告及上課參與狀況：</a:t>
            </a:r>
            <a:r>
              <a:rPr lang="en-US" altLang="zh-TW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30</a:t>
            </a:r>
            <a:r>
              <a:rPr lang="en-US" altLang="zh-TW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%</a:t>
            </a:r>
          </a:p>
          <a:p>
            <a:pPr marL="914760" lvl="1" indent="-457200">
              <a:spcBef>
                <a:spcPts val="700"/>
              </a:spcBef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報告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技巧、投影片製作</a:t>
            </a:r>
            <a:r>
              <a:rPr lang="en-US" altLang="zh-TW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(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組別互評</a:t>
            </a:r>
            <a:r>
              <a:rPr lang="en-US" altLang="zh-TW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)</a:t>
            </a:r>
          </a:p>
          <a:p>
            <a:pPr marL="914760" lvl="1" indent="-457200">
              <a:spcBef>
                <a:spcPts val="700"/>
              </a:spcBef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發問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問題</a:t>
            </a:r>
          </a:p>
          <a:p>
            <a:pPr marL="914760" lvl="1" indent="-457200">
              <a:spcBef>
                <a:spcPts val="700"/>
              </a:spcBef>
              <a:buClr>
                <a:srgbClr val="000000"/>
              </a:buClr>
              <a:buFont typeface="Wingdings" panose="05000000000000000000" pitchFamily="2" charset="2"/>
              <a:buChar char="Ø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簽到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點名</a:t>
            </a:r>
            <a:endParaRPr lang="en-US" altLang="zh-TW" sz="2800" b="1" spc="-1" dirty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期中書面報告：</a:t>
            </a:r>
            <a:r>
              <a:rPr lang="en-US" altLang="zh-TW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20</a:t>
            </a:r>
            <a:r>
              <a:rPr lang="en-US" altLang="zh-TW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%</a:t>
            </a:r>
          </a:p>
          <a:p>
            <a:pPr marL="795240" lvl="1" indent="-337680"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一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組一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份 </a:t>
            </a:r>
            <a:r>
              <a:rPr lang="en-US" altLang="zh-TW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(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6</a:t>
            </a: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/25</a:t>
            </a:r>
            <a:r>
              <a:rPr lang="en-US" altLang="zh-TW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)</a:t>
            </a:r>
            <a:endParaRPr lang="en-US" altLang="zh-TW" sz="2800" b="1" spc="-1" dirty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專題指導教授評分：</a:t>
            </a:r>
            <a:r>
              <a:rPr lang="en-US" altLang="zh-TW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50%</a:t>
            </a:r>
            <a:endParaRPr lang="en-US" altLang="zh-TW" sz="28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7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評分方式</a:t>
            </a:r>
          </a:p>
        </p:txBody>
      </p:sp>
    </p:spTree>
    <p:extLst>
      <p:ext uri="{BB962C8B-B14F-4D97-AF65-F5344CB8AC3E}">
        <p14:creationId xmlns:p14="http://schemas.microsoft.com/office/powerpoint/2010/main" val="318742818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每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學期須與指導教授進行至少</a:t>
            </a:r>
            <a:r>
              <a:rPr lang="zh-TW" altLang="en-US" sz="2800" b="1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四次進度報告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。</a:t>
            </a:r>
            <a:endParaRPr lang="en-US" altLang="zh-TW" sz="2800" b="1" spc="-1" dirty="0" smtClean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zh-TW" altLang="en-US" sz="2800" b="1" spc="-1" dirty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每次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進度報告應填寫本系所公布之「</a:t>
            </a:r>
            <a:r>
              <a:rPr lang="zh-TW" altLang="en-US" sz="2800" b="1" spc="-1" dirty="0">
                <a:solidFill>
                  <a:srgbClr val="C0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專題製作」討論進度表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，且經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指導教授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確認簽名，並於本系所公布之日期前繳交至系上承辦人員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。</a:t>
            </a:r>
            <a:endParaRPr lang="en-US" altLang="zh-TW" sz="2800" b="1" spc="-1" dirty="0" smtClean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endParaRPr lang="zh-TW" altLang="en-US" sz="2800" b="1" spc="-1" dirty="0">
              <a:uFill>
                <a:solidFill>
                  <a:srgbClr val="FFFFFF"/>
                </a:solidFill>
              </a:uFill>
              <a:ea typeface="新細明體"/>
            </a:endParaRPr>
          </a:p>
          <a:p>
            <a:pPr marL="338040" indent="-33768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Wingdings" charset="2"/>
              <a:buChar char=""/>
            </a:pP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 </a:t>
            </a:r>
            <a:r>
              <a:rPr lang="zh-TW" altLang="en-US" sz="2800" b="1" spc="-1" dirty="0" smtClean="0">
                <a:uFill>
                  <a:solidFill>
                    <a:srgbClr val="FFFFFF"/>
                  </a:solidFill>
                </a:uFill>
                <a:ea typeface="新細明體"/>
              </a:rPr>
              <a:t>未依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規定準時繳交進度報告二次</a:t>
            </a:r>
            <a:r>
              <a:rPr lang="en-US" altLang="zh-TW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(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含</a:t>
            </a:r>
            <a:r>
              <a:rPr lang="en-US" altLang="zh-TW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)</a:t>
            </a:r>
            <a:r>
              <a:rPr lang="zh-TW" altLang="en-US" sz="2800" b="1" spc="-1" dirty="0">
                <a:uFill>
                  <a:solidFill>
                    <a:srgbClr val="FFFFFF"/>
                  </a:solidFill>
                </a:uFill>
                <a:ea typeface="新細明體"/>
              </a:rPr>
              <a:t>以上者，學期成績將以不及格論。</a:t>
            </a:r>
            <a:endParaRPr lang="en-US" altLang="zh-TW" sz="2800" spc="-1" dirty="0">
              <a:solidFill>
                <a:srgbClr val="FF0000"/>
              </a:solidFill>
              <a:uFill>
                <a:solidFill>
                  <a:srgbClr val="FFFFFF"/>
                </a:solidFill>
              </a:uFill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8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進度報告</a:t>
            </a:r>
          </a:p>
        </p:txBody>
      </p:sp>
    </p:spTree>
    <p:extLst>
      <p:ext uri="{BB962C8B-B14F-4D97-AF65-F5344CB8AC3E}">
        <p14:creationId xmlns:p14="http://schemas.microsoft.com/office/powerpoint/2010/main" val="316701952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2"/>
          <p:cNvSpPr/>
          <p:nvPr/>
        </p:nvSpPr>
        <p:spPr>
          <a:xfrm>
            <a:off x="507960" y="1219320"/>
            <a:ext cx="11226600" cy="5105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/>
          <a:lstStyle/>
          <a:p>
            <a:pPr marL="514710" indent="-51435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+mj-lt"/>
              <a:buAutoNum type="arabicPeriod"/>
            </a:pP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4/16</a:t>
            </a:r>
          </a:p>
          <a:p>
            <a:pPr marL="514710" indent="-51435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+mj-lt"/>
              <a:buAutoNum type="arabicPeriod"/>
            </a:pPr>
            <a:r>
              <a:rPr lang="en-US" altLang="zh-TW" sz="2800" spc="-1" dirty="0" smtClean="0">
                <a:uFill>
                  <a:solidFill>
                    <a:srgbClr val="FFFFFF"/>
                  </a:solidFill>
                </a:uFill>
              </a:rPr>
              <a:t>5/14</a:t>
            </a:r>
            <a:endParaRPr lang="en-US" altLang="zh-TW" sz="2800" spc="-1" dirty="0">
              <a:uFill>
                <a:solidFill>
                  <a:srgbClr val="FFFFFF"/>
                </a:solidFill>
              </a:uFill>
            </a:endParaRPr>
          </a:p>
          <a:p>
            <a:pPr marL="514710" indent="-51435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+mj-lt"/>
              <a:buAutoNum type="arabicPeriod"/>
            </a:pPr>
            <a:r>
              <a:rPr lang="en-US" altLang="zh-TW" sz="2800" spc="-1" dirty="0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6/18</a:t>
            </a:r>
          </a:p>
          <a:p>
            <a:pPr marL="514710" indent="-514350">
              <a:lnSpc>
                <a:spcPct val="100000"/>
              </a:lnSpc>
              <a:spcBef>
                <a:spcPts val="700"/>
              </a:spcBef>
              <a:buClr>
                <a:srgbClr val="000000"/>
              </a:buClr>
              <a:buFont typeface="+mj-lt"/>
              <a:buAutoNum type="arabicPeriod"/>
            </a:pPr>
            <a:endParaRPr lang="en-US" altLang="zh-TW" sz="2800" spc="-1" dirty="0" smtClean="0">
              <a:solidFill>
                <a:srgbClr val="000000"/>
              </a:solidFill>
              <a:uFill>
                <a:solidFill>
                  <a:srgbClr val="FFFFFF"/>
                </a:solidFill>
              </a:uFill>
              <a:ea typeface="新細明體"/>
            </a:endParaRPr>
          </a:p>
        </p:txBody>
      </p:sp>
      <p:sp>
        <p:nvSpPr>
          <p:cNvPr id="113" name="TextShape 3"/>
          <p:cNvSpPr txBox="1"/>
          <p:nvPr/>
        </p:nvSpPr>
        <p:spPr>
          <a:xfrm>
            <a:off x="11175840" y="6505560"/>
            <a:ext cx="1112400" cy="256680"/>
          </a:xfrm>
          <a:prstGeom prst="rect">
            <a:avLst/>
          </a:prstGeom>
          <a:noFill/>
          <a:ln>
            <a:noFill/>
          </a:ln>
        </p:spPr>
        <p:txBody>
          <a:bodyPr lIns="90000" tIns="46800" rIns="90000" bIns="46800"/>
          <a:lstStyle/>
          <a:p>
            <a:pPr algn="ctr">
              <a:lnSpc>
                <a:spcPct val="100000"/>
              </a:lnSpc>
            </a:pPr>
            <a:fld id="{95997FA4-BB28-434B-B6A6-39BC0B91992E}" type="slidenum">
              <a:rPr lang="en-US" sz="1200" b="0" strike="noStrike" spc="-1">
                <a:solidFill>
                  <a:srgbClr val="333333"/>
                </a:solidFill>
                <a:uFill>
                  <a:solidFill>
                    <a:srgbClr val="FFFFFF"/>
                  </a:solidFill>
                </a:uFill>
                <a:latin typeface="Times New Roman"/>
                <a:ea typeface="新細明體"/>
              </a:rPr>
              <a:pPr algn="ctr">
                <a:lnSpc>
                  <a:spcPct val="100000"/>
                </a:lnSpc>
              </a:pPr>
              <a:t>9</a:t>
            </a:fld>
            <a:endParaRPr lang="en-US" sz="1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上課</a:t>
            </a:r>
            <a:r>
              <a:rPr lang="zh-TW" altLang="en-US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時間 </a:t>
            </a:r>
            <a:r>
              <a:rPr lang="en-US" altLang="zh-TW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(</a:t>
            </a:r>
            <a:r>
              <a:rPr lang="zh-TW" altLang="en-US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進度報告</a:t>
            </a:r>
            <a:r>
              <a:rPr lang="en-US" altLang="zh-TW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ea typeface="新細明體"/>
              </a:rPr>
              <a:t>)</a:t>
            </a:r>
            <a:endParaRPr lang="zh-TW" altLang="en-US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ea typeface="新細明體"/>
            </a:endParaRPr>
          </a:p>
        </p:txBody>
      </p:sp>
    </p:spTree>
    <p:extLst>
      <p:ext uri="{BB962C8B-B14F-4D97-AF65-F5344CB8AC3E}">
        <p14:creationId xmlns:p14="http://schemas.microsoft.com/office/powerpoint/2010/main" val="266104645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 2007-2010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4757</TotalTime>
  <Words>361</Words>
  <Application>Microsoft Office PowerPoint</Application>
  <PresentationFormat>自訂</PresentationFormat>
  <Paragraphs>75</Paragraphs>
  <Slides>10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20" baseType="lpstr">
      <vt:lpstr>DejaVu Sans</vt:lpstr>
      <vt:lpstr>中黑體</vt:lpstr>
      <vt:lpstr>新細明體</vt:lpstr>
      <vt:lpstr>Arial</vt:lpstr>
      <vt:lpstr>Arial Black</vt:lpstr>
      <vt:lpstr>Calibri</vt:lpstr>
      <vt:lpstr>Symbol</vt:lpstr>
      <vt:lpstr>Times New Roman</vt:lpstr>
      <vt:lpstr>Wingdings</vt:lpstr>
      <vt:lpstr>1_Office Theme</vt:lpstr>
      <vt:lpstr>PowerPoint 簡報</vt:lpstr>
      <vt:lpstr>大綱</vt:lpstr>
      <vt:lpstr>個人資訊</vt:lpstr>
      <vt:lpstr>助教資訊</vt:lpstr>
      <vt:lpstr>實施時程與課程目標</vt:lpstr>
      <vt:lpstr>專題製作人數</vt:lpstr>
      <vt:lpstr>評分方式</vt:lpstr>
      <vt:lpstr>進度報告</vt:lpstr>
      <vt:lpstr>上課時間 (進度報告)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Search Economics:</dc:title>
  <dc:subject/>
  <dc:creator>Tsai Chun-Wei</dc:creator>
  <dc:description/>
  <cp:lastModifiedBy>蕭哲瑋</cp:lastModifiedBy>
  <cp:revision>360</cp:revision>
  <cp:lastPrinted>1601-01-01T00:00:00Z</cp:lastPrinted>
  <dcterms:created xsi:type="dcterms:W3CDTF">2015-10-03T05:09:22Z</dcterms:created>
  <dcterms:modified xsi:type="dcterms:W3CDTF">2021-02-26T02:28:41Z</dcterms:modified>
  <dc:language>zh-TW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自訂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11</vt:i4>
  </property>
</Properties>
</file>